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83"/>
    <p:restoredTop sz="94666"/>
  </p:normalViewPr>
  <p:slideViewPr>
    <p:cSldViewPr snapToGrid="0" snapToObjects="1">
      <p:cViewPr varScale="1">
        <p:scale>
          <a:sx n="99" d="100"/>
          <a:sy n="99" d="100"/>
        </p:scale>
        <p:origin x="192" y="8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hanyu_t/Documents/TA/bigdataAnalytics/roadAnalytics/src/result1/summer.csv"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hanyu_t/Documents/TA/bigdataAnalytics/roadAnalytics/src/result1/summer.csv"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Users/hanyu_t/Documents/TA/bigdataAnalytics/roadAnalytics/src/result1/summer.csv"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Users/hanyu_t/Documents/TA/bigdataAnalytics/roadAnalytics/src/result1/summer.csv" TargetMode="External"/></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Users/hanyu_t/Documents/TA/bigdataAnalytics/roadAnalytics/src/result1/summer.csv" TargetMode="Externa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Users/hanyu_t/Documents/TA/bigdataAnalytics/roadAnalytics/src/result1/summer.csv" TargetMode="External"/></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oleObject" Target="file:////Users/hanyu_t/Documents/TA/bigdataAnalytics/roadAnalytics/src/result1/summer.csv" TargetMode="External"/></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oleObject" Target="file:////Users/hanyu_t/Documents/TA/bigdataAnalytics/roadAnalytics/src/result1/summer.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dirty="0" smtClean="0"/>
              <a:t>振動グラフ</a:t>
            </a:r>
            <a:endParaRPr lang="ja-JP" alt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0654192068187585"/>
          <c:y val="0.213607539926274"/>
          <c:w val="0.898569553805774"/>
          <c:h val="0.735833333333333"/>
        </c:manualLayout>
      </c:layout>
      <c:lineChart>
        <c:grouping val="standard"/>
        <c:varyColors val="0"/>
        <c:ser>
          <c:idx val="0"/>
          <c:order val="0"/>
          <c:spPr>
            <a:ln w="28575" cap="rnd">
              <a:solidFill>
                <a:schemeClr val="accent1"/>
              </a:solidFill>
              <a:round/>
            </a:ln>
            <a:effectLst/>
          </c:spPr>
          <c:marker>
            <c:symbol val="none"/>
          </c:marker>
          <c:val>
            <c:numRef>
              <c:f>Sheet1!$B$3:$AO$3</c:f>
              <c:numCache>
                <c:formatCode>General</c:formatCode>
                <c:ptCount val="40"/>
                <c:pt idx="0">
                  <c:v>0.31400001</c:v>
                </c:pt>
                <c:pt idx="1">
                  <c:v>1.32299995</c:v>
                </c:pt>
                <c:pt idx="2">
                  <c:v>1.54400003</c:v>
                </c:pt>
                <c:pt idx="3">
                  <c:v>1.26300001</c:v>
                </c:pt>
                <c:pt idx="4">
                  <c:v>0.61299998</c:v>
                </c:pt>
                <c:pt idx="5">
                  <c:v>-0.80400002</c:v>
                </c:pt>
                <c:pt idx="6">
                  <c:v>-0.87099999</c:v>
                </c:pt>
                <c:pt idx="7">
                  <c:v>-0.138</c:v>
                </c:pt>
                <c:pt idx="8">
                  <c:v>0.86699998</c:v>
                </c:pt>
                <c:pt idx="9">
                  <c:v>0.94599998</c:v>
                </c:pt>
                <c:pt idx="10">
                  <c:v>0.65700001</c:v>
                </c:pt>
                <c:pt idx="11">
                  <c:v>-0.25</c:v>
                </c:pt>
                <c:pt idx="12">
                  <c:v>-0.61699998</c:v>
                </c:pt>
                <c:pt idx="13">
                  <c:v>-0.69400001</c:v>
                </c:pt>
                <c:pt idx="14">
                  <c:v>-0.70499998</c:v>
                </c:pt>
                <c:pt idx="15">
                  <c:v>-0.389</c:v>
                </c:pt>
                <c:pt idx="16">
                  <c:v>-0.36199999</c:v>
                </c:pt>
                <c:pt idx="17">
                  <c:v>0.58700001</c:v>
                </c:pt>
                <c:pt idx="18">
                  <c:v>0.18000001</c:v>
                </c:pt>
                <c:pt idx="19">
                  <c:v>0.062</c:v>
                </c:pt>
                <c:pt idx="20">
                  <c:v>-0.041</c:v>
                </c:pt>
                <c:pt idx="21">
                  <c:v>0.72500002</c:v>
                </c:pt>
                <c:pt idx="22">
                  <c:v>0.60399997</c:v>
                </c:pt>
                <c:pt idx="23">
                  <c:v>0.433</c:v>
                </c:pt>
                <c:pt idx="24">
                  <c:v>0.63300002</c:v>
                </c:pt>
                <c:pt idx="25">
                  <c:v>0.97399998</c:v>
                </c:pt>
                <c:pt idx="26">
                  <c:v>0.80699998</c:v>
                </c:pt>
                <c:pt idx="27">
                  <c:v>0.44499999</c:v>
                </c:pt>
                <c:pt idx="28">
                  <c:v>-0.667</c:v>
                </c:pt>
                <c:pt idx="29">
                  <c:v>-1.36199999</c:v>
                </c:pt>
                <c:pt idx="30">
                  <c:v>-2.13700008</c:v>
                </c:pt>
                <c:pt idx="31">
                  <c:v>-1.40600002</c:v>
                </c:pt>
                <c:pt idx="32">
                  <c:v>2.523</c:v>
                </c:pt>
                <c:pt idx="33">
                  <c:v>3.62800002</c:v>
                </c:pt>
                <c:pt idx="34">
                  <c:v>2.08299994</c:v>
                </c:pt>
                <c:pt idx="35">
                  <c:v>-0.48699999</c:v>
                </c:pt>
                <c:pt idx="36">
                  <c:v>-2.55299997</c:v>
                </c:pt>
                <c:pt idx="37">
                  <c:v>-2.06100011</c:v>
                </c:pt>
                <c:pt idx="38">
                  <c:v>-0.257</c:v>
                </c:pt>
                <c:pt idx="39">
                  <c:v>1.58899999</c:v>
                </c:pt>
              </c:numCache>
            </c:numRef>
          </c:val>
          <c:smooth val="0"/>
        </c:ser>
        <c:dLbls>
          <c:showLegendKey val="0"/>
          <c:showVal val="0"/>
          <c:showCatName val="0"/>
          <c:showSerName val="0"/>
          <c:showPercent val="0"/>
          <c:showBubbleSize val="0"/>
        </c:dLbls>
        <c:smooth val="0"/>
        <c:axId val="393047152"/>
        <c:axId val="392593296"/>
      </c:lineChart>
      <c:catAx>
        <c:axId val="39304715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2593296"/>
        <c:crosses val="autoZero"/>
        <c:auto val="1"/>
        <c:lblAlgn val="ctr"/>
        <c:lblOffset val="100"/>
        <c:noMultiLvlLbl val="0"/>
      </c:catAx>
      <c:valAx>
        <c:axId val="3925932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3047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凡例</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0742753718285214"/>
          <c:y val="0.213240740740741"/>
          <c:w val="0.889099518810149"/>
          <c:h val="0.686304316127151"/>
        </c:manualLayout>
      </c:layout>
      <c:lineChart>
        <c:grouping val="standard"/>
        <c:varyColors val="0"/>
        <c:ser>
          <c:idx val="0"/>
          <c:order val="0"/>
          <c:spPr>
            <a:ln w="28575" cap="rnd">
              <a:solidFill>
                <a:schemeClr val="accent1"/>
              </a:solidFill>
              <a:round/>
            </a:ln>
            <a:effectLst/>
          </c:spPr>
          <c:marker>
            <c:symbol val="none"/>
          </c:marker>
          <c:val>
            <c:numRef>
              <c:f>Sheet1!$B$6:$AO$6</c:f>
              <c:numCache>
                <c:formatCode>General</c:formatCode>
                <c:ptCount val="40"/>
                <c:pt idx="0">
                  <c:v>1.0</c:v>
                </c:pt>
                <c:pt idx="1">
                  <c:v>1.0</c:v>
                </c:pt>
                <c:pt idx="2">
                  <c:v>1.0</c:v>
                </c:pt>
                <c:pt idx="3">
                  <c:v>1.0</c:v>
                </c:pt>
                <c:pt idx="4">
                  <c:v>1.0</c:v>
                </c:pt>
                <c:pt idx="5">
                  <c:v>1.0</c:v>
                </c:pt>
                <c:pt idx="6">
                  <c:v>1.0</c:v>
                </c:pt>
                <c:pt idx="7">
                  <c:v>1.0</c:v>
                </c:pt>
                <c:pt idx="8">
                  <c:v>1.0</c:v>
                </c:pt>
                <c:pt idx="9">
                  <c:v>1.0</c:v>
                </c:pt>
                <c:pt idx="10">
                  <c:v>1.0</c:v>
                </c:pt>
                <c:pt idx="11">
                  <c:v>1.0</c:v>
                </c:pt>
                <c:pt idx="12">
                  <c:v>1.0</c:v>
                </c:pt>
                <c:pt idx="13">
                  <c:v>1.0</c:v>
                </c:pt>
                <c:pt idx="14">
                  <c:v>1.0</c:v>
                </c:pt>
                <c:pt idx="15">
                  <c:v>1.0</c:v>
                </c:pt>
                <c:pt idx="16">
                  <c:v>1.0</c:v>
                </c:pt>
                <c:pt idx="17">
                  <c:v>1.0</c:v>
                </c:pt>
                <c:pt idx="18">
                  <c:v>1.0</c:v>
                </c:pt>
                <c:pt idx="19">
                  <c:v>1.0</c:v>
                </c:pt>
                <c:pt idx="20">
                  <c:v>1.0</c:v>
                </c:pt>
                <c:pt idx="21">
                  <c:v>1.0</c:v>
                </c:pt>
                <c:pt idx="22">
                  <c:v>1.0</c:v>
                </c:pt>
                <c:pt idx="23">
                  <c:v>1.0</c:v>
                </c:pt>
                <c:pt idx="24">
                  <c:v>1.0</c:v>
                </c:pt>
                <c:pt idx="25">
                  <c:v>1.0</c:v>
                </c:pt>
                <c:pt idx="26">
                  <c:v>1.0</c:v>
                </c:pt>
                <c:pt idx="27">
                  <c:v>1.0</c:v>
                </c:pt>
                <c:pt idx="28">
                  <c:v>1.0</c:v>
                </c:pt>
                <c:pt idx="29">
                  <c:v>1.0</c:v>
                </c:pt>
                <c:pt idx="30">
                  <c:v>1.0</c:v>
                </c:pt>
                <c:pt idx="31">
                  <c:v>1.0</c:v>
                </c:pt>
                <c:pt idx="32">
                  <c:v>1.0</c:v>
                </c:pt>
                <c:pt idx="33">
                  <c:v>1.0</c:v>
                </c:pt>
                <c:pt idx="34">
                  <c:v>1.0</c:v>
                </c:pt>
                <c:pt idx="35">
                  <c:v>1.0</c:v>
                </c:pt>
                <c:pt idx="36">
                  <c:v>1.0</c:v>
                </c:pt>
                <c:pt idx="37">
                  <c:v>1.0</c:v>
                </c:pt>
                <c:pt idx="38">
                  <c:v>1.0</c:v>
                </c:pt>
                <c:pt idx="39">
                  <c:v>1.0</c:v>
                </c:pt>
              </c:numCache>
            </c:numRef>
          </c:val>
          <c:smooth val="0"/>
        </c:ser>
        <c:dLbls>
          <c:showLegendKey val="0"/>
          <c:showVal val="0"/>
          <c:showCatName val="0"/>
          <c:showSerName val="0"/>
          <c:showPercent val="0"/>
          <c:showBubbleSize val="0"/>
        </c:dLbls>
        <c:smooth val="0"/>
        <c:axId val="-28868400"/>
        <c:axId val="-28835520"/>
      </c:lineChart>
      <c:catAx>
        <c:axId val="-28868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8835520"/>
        <c:crosses val="autoZero"/>
        <c:auto val="1"/>
        <c:lblAlgn val="ctr"/>
        <c:lblOffset val="100"/>
        <c:noMultiLvlLbl val="0"/>
      </c:catAx>
      <c:valAx>
        <c:axId val="-28835520"/>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8868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90000</a:t>
            </a:r>
            <a:r>
              <a:rPr lang="en-US" altLang="ja-JP" baseline="0"/>
              <a:t> vivlation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Sheet1!$B$4:$AO$4</c:f>
              <c:numCache>
                <c:formatCode>General</c:formatCode>
                <c:ptCount val="40"/>
                <c:pt idx="0">
                  <c:v>4.90299988</c:v>
                </c:pt>
                <c:pt idx="1">
                  <c:v>1.80999994</c:v>
                </c:pt>
                <c:pt idx="2">
                  <c:v>-2.77900004</c:v>
                </c:pt>
                <c:pt idx="3">
                  <c:v>-3.99499989</c:v>
                </c:pt>
                <c:pt idx="4">
                  <c:v>-1.31299996</c:v>
                </c:pt>
                <c:pt idx="5">
                  <c:v>2.07500005</c:v>
                </c:pt>
                <c:pt idx="6">
                  <c:v>3.00600004</c:v>
                </c:pt>
                <c:pt idx="7">
                  <c:v>1.09800005</c:v>
                </c:pt>
                <c:pt idx="8">
                  <c:v>-1.36300004</c:v>
                </c:pt>
                <c:pt idx="9">
                  <c:v>-1.92400002</c:v>
                </c:pt>
                <c:pt idx="10">
                  <c:v>-1.13399994</c:v>
                </c:pt>
                <c:pt idx="11">
                  <c:v>0.454</c:v>
                </c:pt>
                <c:pt idx="12">
                  <c:v>1.41299999</c:v>
                </c:pt>
                <c:pt idx="13">
                  <c:v>0.86199999</c:v>
                </c:pt>
                <c:pt idx="14">
                  <c:v>-0.13</c:v>
                </c:pt>
                <c:pt idx="15">
                  <c:v>-0.61799997</c:v>
                </c:pt>
                <c:pt idx="16">
                  <c:v>-0.29899999</c:v>
                </c:pt>
                <c:pt idx="17">
                  <c:v>0.35699999</c:v>
                </c:pt>
                <c:pt idx="18">
                  <c:v>0.64899999</c:v>
                </c:pt>
                <c:pt idx="19">
                  <c:v>0.403</c:v>
                </c:pt>
                <c:pt idx="20">
                  <c:v>-0.17299999</c:v>
                </c:pt>
                <c:pt idx="21">
                  <c:v>-0.25299999</c:v>
                </c:pt>
                <c:pt idx="22">
                  <c:v>0.039</c:v>
                </c:pt>
                <c:pt idx="23">
                  <c:v>0.23800001</c:v>
                </c:pt>
                <c:pt idx="24">
                  <c:v>0.16599999</c:v>
                </c:pt>
                <c:pt idx="25">
                  <c:v>0.204</c:v>
                </c:pt>
                <c:pt idx="26">
                  <c:v>0.049</c:v>
                </c:pt>
                <c:pt idx="27">
                  <c:v>0.065</c:v>
                </c:pt>
                <c:pt idx="28">
                  <c:v>0.13</c:v>
                </c:pt>
                <c:pt idx="29">
                  <c:v>0.207</c:v>
                </c:pt>
                <c:pt idx="30">
                  <c:v>0.105</c:v>
                </c:pt>
                <c:pt idx="31">
                  <c:v>0.164</c:v>
                </c:pt>
                <c:pt idx="32">
                  <c:v>-0.089</c:v>
                </c:pt>
                <c:pt idx="33">
                  <c:v>-0.456</c:v>
                </c:pt>
                <c:pt idx="34">
                  <c:v>-0.53299999</c:v>
                </c:pt>
                <c:pt idx="35">
                  <c:v>-0.59100002</c:v>
                </c:pt>
                <c:pt idx="36">
                  <c:v>0.245</c:v>
                </c:pt>
                <c:pt idx="37">
                  <c:v>1.71899998</c:v>
                </c:pt>
                <c:pt idx="38">
                  <c:v>1.99800003</c:v>
                </c:pt>
                <c:pt idx="39">
                  <c:v>1.32700002</c:v>
                </c:pt>
              </c:numCache>
            </c:numRef>
          </c:val>
          <c:smooth val="0"/>
        </c:ser>
        <c:dLbls>
          <c:showLegendKey val="0"/>
          <c:showVal val="0"/>
          <c:showCatName val="0"/>
          <c:showSerName val="0"/>
          <c:showPercent val="0"/>
          <c:showBubbleSize val="0"/>
        </c:dLbls>
        <c:smooth val="0"/>
        <c:axId val="392325808"/>
        <c:axId val="392599120"/>
      </c:lineChart>
      <c:catAx>
        <c:axId val="392325808"/>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2599120"/>
        <c:crosses val="autoZero"/>
        <c:auto val="1"/>
        <c:lblAlgn val="ctr"/>
        <c:lblOffset val="100"/>
        <c:noMultiLvlLbl val="0"/>
      </c:catAx>
      <c:valAx>
        <c:axId val="392599120"/>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2325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normal</a:t>
            </a:r>
            <a:r>
              <a:rPr lang="en-US" altLang="ja-JP" baseline="0"/>
              <a:t> road</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Sheet1!$B$5:$AO$5</c:f>
              <c:numCache>
                <c:formatCode>General</c:formatCode>
                <c:ptCount val="40"/>
                <c:pt idx="0">
                  <c:v>0.26800001</c:v>
                </c:pt>
                <c:pt idx="1">
                  <c:v>0.197</c:v>
                </c:pt>
                <c:pt idx="2">
                  <c:v>0.176</c:v>
                </c:pt>
                <c:pt idx="3">
                  <c:v>0.16</c:v>
                </c:pt>
                <c:pt idx="4">
                  <c:v>0.119</c:v>
                </c:pt>
                <c:pt idx="5">
                  <c:v>0.071</c:v>
                </c:pt>
                <c:pt idx="6">
                  <c:v>0.064</c:v>
                </c:pt>
                <c:pt idx="7">
                  <c:v>0.107</c:v>
                </c:pt>
                <c:pt idx="8">
                  <c:v>0.19400001</c:v>
                </c:pt>
                <c:pt idx="9">
                  <c:v>0.28299999</c:v>
                </c:pt>
                <c:pt idx="10">
                  <c:v>0.27200001</c:v>
                </c:pt>
                <c:pt idx="11">
                  <c:v>0.23</c:v>
                </c:pt>
                <c:pt idx="12">
                  <c:v>0.19599999</c:v>
                </c:pt>
                <c:pt idx="13">
                  <c:v>0.18099999</c:v>
                </c:pt>
                <c:pt idx="14">
                  <c:v>0.146</c:v>
                </c:pt>
                <c:pt idx="15">
                  <c:v>0.085</c:v>
                </c:pt>
                <c:pt idx="16">
                  <c:v>0.051</c:v>
                </c:pt>
                <c:pt idx="17">
                  <c:v>0.15000001</c:v>
                </c:pt>
                <c:pt idx="18">
                  <c:v>0.227</c:v>
                </c:pt>
                <c:pt idx="19">
                  <c:v>0.29800001</c:v>
                </c:pt>
                <c:pt idx="20">
                  <c:v>0.317</c:v>
                </c:pt>
                <c:pt idx="21">
                  <c:v>0.266</c:v>
                </c:pt>
                <c:pt idx="22">
                  <c:v>0.205</c:v>
                </c:pt>
                <c:pt idx="23">
                  <c:v>0.18000001</c:v>
                </c:pt>
                <c:pt idx="24">
                  <c:v>0.16</c:v>
                </c:pt>
                <c:pt idx="25">
                  <c:v>0.115</c:v>
                </c:pt>
                <c:pt idx="26">
                  <c:v>0.064</c:v>
                </c:pt>
                <c:pt idx="27">
                  <c:v>0.071</c:v>
                </c:pt>
                <c:pt idx="28">
                  <c:v>0.14399999</c:v>
                </c:pt>
                <c:pt idx="29">
                  <c:v>0.23999999</c:v>
                </c:pt>
                <c:pt idx="30">
                  <c:v>0.31</c:v>
                </c:pt>
                <c:pt idx="31">
                  <c:v>0.32699999</c:v>
                </c:pt>
                <c:pt idx="32">
                  <c:v>0.26300001</c:v>
                </c:pt>
                <c:pt idx="33">
                  <c:v>0.2</c:v>
                </c:pt>
                <c:pt idx="34">
                  <c:v>0.17299999</c:v>
                </c:pt>
                <c:pt idx="35">
                  <c:v>0.16500001</c:v>
                </c:pt>
                <c:pt idx="36">
                  <c:v>0.152</c:v>
                </c:pt>
                <c:pt idx="37">
                  <c:v>0.131</c:v>
                </c:pt>
                <c:pt idx="38">
                  <c:v>0.105</c:v>
                </c:pt>
                <c:pt idx="39">
                  <c:v>0.123</c:v>
                </c:pt>
              </c:numCache>
            </c:numRef>
          </c:val>
          <c:smooth val="0"/>
        </c:ser>
        <c:dLbls>
          <c:showLegendKey val="0"/>
          <c:showVal val="0"/>
          <c:showCatName val="0"/>
          <c:showSerName val="0"/>
          <c:showPercent val="0"/>
          <c:showBubbleSize val="0"/>
        </c:dLbls>
        <c:smooth val="0"/>
        <c:axId val="-25336464"/>
        <c:axId val="394186112"/>
      </c:lineChart>
      <c:catAx>
        <c:axId val="-25336464"/>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94186112"/>
        <c:crosses val="autoZero"/>
        <c:auto val="1"/>
        <c:lblAlgn val="ctr"/>
        <c:lblOffset val="100"/>
        <c:noMultiLvlLbl val="0"/>
      </c:catAx>
      <c:valAx>
        <c:axId val="394186112"/>
        <c:scaling>
          <c:orientation val="minMax"/>
          <c:max val="5.0"/>
          <c:min val="-5.0"/>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5336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10000 vivlation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Sheet1!$B$1:$AO$1</c:f>
              <c:numCache>
                <c:formatCode>General</c:formatCode>
                <c:ptCount val="40"/>
                <c:pt idx="0">
                  <c:v>-0.80800003</c:v>
                </c:pt>
                <c:pt idx="1">
                  <c:v>-1.26199996</c:v>
                </c:pt>
                <c:pt idx="2">
                  <c:v>-0.051</c:v>
                </c:pt>
                <c:pt idx="3">
                  <c:v>0.82700002</c:v>
                </c:pt>
                <c:pt idx="4">
                  <c:v>0.72899997</c:v>
                </c:pt>
                <c:pt idx="5">
                  <c:v>-0.29499999</c:v>
                </c:pt>
                <c:pt idx="6">
                  <c:v>-0.838</c:v>
                </c:pt>
                <c:pt idx="7">
                  <c:v>-0.63700002</c:v>
                </c:pt>
                <c:pt idx="8">
                  <c:v>-0.75700003</c:v>
                </c:pt>
                <c:pt idx="9">
                  <c:v>-0.616</c:v>
                </c:pt>
                <c:pt idx="10">
                  <c:v>-0.398</c:v>
                </c:pt>
                <c:pt idx="11">
                  <c:v>-0.44800001</c:v>
                </c:pt>
                <c:pt idx="12">
                  <c:v>-0.741</c:v>
                </c:pt>
                <c:pt idx="13">
                  <c:v>-1.36600006</c:v>
                </c:pt>
                <c:pt idx="14">
                  <c:v>-0.63</c:v>
                </c:pt>
                <c:pt idx="15">
                  <c:v>0.146</c:v>
                </c:pt>
                <c:pt idx="16">
                  <c:v>0.177</c:v>
                </c:pt>
                <c:pt idx="17">
                  <c:v>-0.43599999</c:v>
                </c:pt>
                <c:pt idx="18">
                  <c:v>-0.57099998</c:v>
                </c:pt>
                <c:pt idx="19">
                  <c:v>-0.71600002</c:v>
                </c:pt>
                <c:pt idx="20">
                  <c:v>-0.52600002</c:v>
                </c:pt>
                <c:pt idx="21">
                  <c:v>-0.219</c:v>
                </c:pt>
                <c:pt idx="22">
                  <c:v>-0.255</c:v>
                </c:pt>
                <c:pt idx="23">
                  <c:v>-0.29699999</c:v>
                </c:pt>
                <c:pt idx="24">
                  <c:v>-0.264</c:v>
                </c:pt>
                <c:pt idx="25">
                  <c:v>-0.52899998</c:v>
                </c:pt>
                <c:pt idx="26">
                  <c:v>-0.287</c:v>
                </c:pt>
                <c:pt idx="27">
                  <c:v>-0.34599999</c:v>
                </c:pt>
                <c:pt idx="28">
                  <c:v>-0.70599997</c:v>
                </c:pt>
                <c:pt idx="29">
                  <c:v>-0.79299998</c:v>
                </c:pt>
                <c:pt idx="30">
                  <c:v>-0.53299999</c:v>
                </c:pt>
                <c:pt idx="31">
                  <c:v>-0.28</c:v>
                </c:pt>
                <c:pt idx="32">
                  <c:v>-0.46799999</c:v>
                </c:pt>
                <c:pt idx="33">
                  <c:v>-0.059</c:v>
                </c:pt>
                <c:pt idx="34">
                  <c:v>0.23100001</c:v>
                </c:pt>
                <c:pt idx="35">
                  <c:v>-0.29899999</c:v>
                </c:pt>
                <c:pt idx="36">
                  <c:v>-1.06700003</c:v>
                </c:pt>
                <c:pt idx="37">
                  <c:v>-1.00999999</c:v>
                </c:pt>
                <c:pt idx="38">
                  <c:v>-0.477</c:v>
                </c:pt>
                <c:pt idx="39">
                  <c:v>-0.03</c:v>
                </c:pt>
              </c:numCache>
            </c:numRef>
          </c:val>
          <c:smooth val="0"/>
        </c:ser>
        <c:dLbls>
          <c:showLegendKey val="0"/>
          <c:showVal val="0"/>
          <c:showCatName val="0"/>
          <c:showSerName val="0"/>
          <c:showPercent val="0"/>
          <c:showBubbleSize val="0"/>
        </c:dLbls>
        <c:smooth val="0"/>
        <c:axId val="436801760"/>
        <c:axId val="441529312"/>
      </c:lineChart>
      <c:catAx>
        <c:axId val="436801760"/>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41529312"/>
        <c:crosses val="autoZero"/>
        <c:auto val="1"/>
        <c:lblAlgn val="ctr"/>
        <c:lblOffset val="100"/>
        <c:noMultiLvlLbl val="0"/>
      </c:catAx>
      <c:valAx>
        <c:axId val="441529312"/>
        <c:scaling>
          <c:orientation val="minMax"/>
          <c:max val="5.0"/>
          <c:min val="-5.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368017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30000</a:t>
            </a:r>
            <a:r>
              <a:rPr lang="en-US" altLang="ja-JP" baseline="0"/>
              <a:t> vivlation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Sheet5!$B$3:$AO$3</c:f>
              <c:numCache>
                <c:formatCode>General</c:formatCode>
                <c:ptCount val="40"/>
                <c:pt idx="0">
                  <c:v>-0.345</c:v>
                </c:pt>
                <c:pt idx="1">
                  <c:v>-0.34</c:v>
                </c:pt>
                <c:pt idx="2">
                  <c:v>-0.40000001</c:v>
                </c:pt>
                <c:pt idx="3">
                  <c:v>-0.317</c:v>
                </c:pt>
                <c:pt idx="4">
                  <c:v>-0.389</c:v>
                </c:pt>
                <c:pt idx="5">
                  <c:v>-0.39399999</c:v>
                </c:pt>
                <c:pt idx="6">
                  <c:v>-0.322</c:v>
                </c:pt>
                <c:pt idx="7">
                  <c:v>-0.39700001</c:v>
                </c:pt>
                <c:pt idx="8">
                  <c:v>-0.34599999</c:v>
                </c:pt>
                <c:pt idx="9">
                  <c:v>-0.36300001</c:v>
                </c:pt>
                <c:pt idx="10">
                  <c:v>-0.398</c:v>
                </c:pt>
                <c:pt idx="11">
                  <c:v>-0.31400001</c:v>
                </c:pt>
                <c:pt idx="12">
                  <c:v>-0.40400001</c:v>
                </c:pt>
                <c:pt idx="13">
                  <c:v>-0.384</c:v>
                </c:pt>
                <c:pt idx="14">
                  <c:v>-0.36399999</c:v>
                </c:pt>
                <c:pt idx="15">
                  <c:v>-0.41600001</c:v>
                </c:pt>
                <c:pt idx="16">
                  <c:v>-0.368</c:v>
                </c:pt>
                <c:pt idx="17">
                  <c:v>-0.42899999</c:v>
                </c:pt>
                <c:pt idx="18">
                  <c:v>-0.38</c:v>
                </c:pt>
                <c:pt idx="19">
                  <c:v>-0.34799999</c:v>
                </c:pt>
                <c:pt idx="20">
                  <c:v>-0.43599999</c:v>
                </c:pt>
                <c:pt idx="21">
                  <c:v>-0.34999999</c:v>
                </c:pt>
                <c:pt idx="22">
                  <c:v>-0.37</c:v>
                </c:pt>
                <c:pt idx="23">
                  <c:v>-0.38999999</c:v>
                </c:pt>
                <c:pt idx="24">
                  <c:v>-0.33399999</c:v>
                </c:pt>
                <c:pt idx="25">
                  <c:v>-2.07200003</c:v>
                </c:pt>
                <c:pt idx="26">
                  <c:v>-2.0079999</c:v>
                </c:pt>
                <c:pt idx="27">
                  <c:v>-1.90400004</c:v>
                </c:pt>
                <c:pt idx="28">
                  <c:v>-1.99199998</c:v>
                </c:pt>
                <c:pt idx="29">
                  <c:v>-2.15199995</c:v>
                </c:pt>
                <c:pt idx="30">
                  <c:v>-2.38100004</c:v>
                </c:pt>
                <c:pt idx="31">
                  <c:v>-2.43899989</c:v>
                </c:pt>
                <c:pt idx="32">
                  <c:v>-2.25999999</c:v>
                </c:pt>
                <c:pt idx="33">
                  <c:v>-2.102</c:v>
                </c:pt>
                <c:pt idx="34">
                  <c:v>-2.11400008</c:v>
                </c:pt>
                <c:pt idx="35">
                  <c:v>-2.40799999</c:v>
                </c:pt>
                <c:pt idx="36">
                  <c:v>-2.49300003</c:v>
                </c:pt>
                <c:pt idx="37">
                  <c:v>-2.30299997</c:v>
                </c:pt>
                <c:pt idx="38">
                  <c:v>-2.21300006</c:v>
                </c:pt>
                <c:pt idx="39">
                  <c:v>-2.39899993</c:v>
                </c:pt>
              </c:numCache>
            </c:numRef>
          </c:val>
          <c:smooth val="0"/>
        </c:ser>
        <c:dLbls>
          <c:showLegendKey val="0"/>
          <c:showVal val="0"/>
          <c:showCatName val="0"/>
          <c:showSerName val="0"/>
          <c:showPercent val="0"/>
          <c:showBubbleSize val="0"/>
        </c:dLbls>
        <c:smooth val="0"/>
        <c:axId val="439108432"/>
        <c:axId val="-25262544"/>
      </c:lineChart>
      <c:catAx>
        <c:axId val="4391084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5262544"/>
        <c:crosses val="autoZero"/>
        <c:auto val="1"/>
        <c:lblAlgn val="ctr"/>
        <c:lblOffset val="100"/>
        <c:noMultiLvlLbl val="0"/>
      </c:catAx>
      <c:valAx>
        <c:axId val="-25262544"/>
        <c:scaling>
          <c:orientation val="minMax"/>
          <c:max val="5.0"/>
          <c:min val="-5.0"/>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391084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50000</a:t>
            </a:r>
            <a:r>
              <a:rPr lang="en-US" altLang="ja-JP" baseline="0"/>
              <a:t> vivlation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0454062865014556"/>
          <c:y val="0.162650965889738"/>
          <c:w val="0.908371413624225"/>
          <c:h val="0.798504904175674"/>
        </c:manualLayout>
      </c:layout>
      <c:lineChart>
        <c:grouping val="standard"/>
        <c:varyColors val="0"/>
        <c:ser>
          <c:idx val="0"/>
          <c:order val="0"/>
          <c:spPr>
            <a:ln w="28575" cap="rnd">
              <a:solidFill>
                <a:schemeClr val="accent1"/>
              </a:solidFill>
              <a:round/>
            </a:ln>
            <a:effectLst/>
          </c:spPr>
          <c:marker>
            <c:symbol val="none"/>
          </c:marker>
          <c:val>
            <c:numRef>
              <c:f>Sheet1!$B$3:$AO$3</c:f>
              <c:numCache>
                <c:formatCode>General</c:formatCode>
                <c:ptCount val="40"/>
                <c:pt idx="0">
                  <c:v>0.31400001</c:v>
                </c:pt>
                <c:pt idx="1">
                  <c:v>1.32299995</c:v>
                </c:pt>
                <c:pt idx="2">
                  <c:v>1.54400003</c:v>
                </c:pt>
                <c:pt idx="3">
                  <c:v>1.26300001</c:v>
                </c:pt>
                <c:pt idx="4">
                  <c:v>0.61299998</c:v>
                </c:pt>
                <c:pt idx="5">
                  <c:v>-0.80400002</c:v>
                </c:pt>
                <c:pt idx="6">
                  <c:v>-0.87099999</c:v>
                </c:pt>
                <c:pt idx="7">
                  <c:v>-0.138</c:v>
                </c:pt>
                <c:pt idx="8">
                  <c:v>0.86699998</c:v>
                </c:pt>
                <c:pt idx="9">
                  <c:v>0.94599998</c:v>
                </c:pt>
                <c:pt idx="10">
                  <c:v>0.65700001</c:v>
                </c:pt>
                <c:pt idx="11">
                  <c:v>-0.25</c:v>
                </c:pt>
                <c:pt idx="12">
                  <c:v>-0.61699998</c:v>
                </c:pt>
                <c:pt idx="13">
                  <c:v>-0.69400001</c:v>
                </c:pt>
                <c:pt idx="14">
                  <c:v>-0.70499998</c:v>
                </c:pt>
                <c:pt idx="15">
                  <c:v>-0.389</c:v>
                </c:pt>
                <c:pt idx="16">
                  <c:v>-0.36199999</c:v>
                </c:pt>
                <c:pt idx="17">
                  <c:v>0.58700001</c:v>
                </c:pt>
                <c:pt idx="18">
                  <c:v>0.18000001</c:v>
                </c:pt>
                <c:pt idx="19">
                  <c:v>0.062</c:v>
                </c:pt>
                <c:pt idx="20">
                  <c:v>-0.041</c:v>
                </c:pt>
                <c:pt idx="21">
                  <c:v>0.72500002</c:v>
                </c:pt>
                <c:pt idx="22">
                  <c:v>0.60399997</c:v>
                </c:pt>
                <c:pt idx="23">
                  <c:v>0.433</c:v>
                </c:pt>
                <c:pt idx="24">
                  <c:v>0.63300002</c:v>
                </c:pt>
                <c:pt idx="25">
                  <c:v>0.97399998</c:v>
                </c:pt>
                <c:pt idx="26">
                  <c:v>0.80699998</c:v>
                </c:pt>
                <c:pt idx="27">
                  <c:v>0.44499999</c:v>
                </c:pt>
                <c:pt idx="28">
                  <c:v>-0.667</c:v>
                </c:pt>
                <c:pt idx="29">
                  <c:v>-1.36199999</c:v>
                </c:pt>
                <c:pt idx="30">
                  <c:v>-2.13700008</c:v>
                </c:pt>
                <c:pt idx="31">
                  <c:v>-1.40600002</c:v>
                </c:pt>
                <c:pt idx="32">
                  <c:v>2.523</c:v>
                </c:pt>
                <c:pt idx="33">
                  <c:v>3.62800002</c:v>
                </c:pt>
                <c:pt idx="34">
                  <c:v>2.08299994</c:v>
                </c:pt>
                <c:pt idx="35">
                  <c:v>-0.48699999</c:v>
                </c:pt>
                <c:pt idx="36">
                  <c:v>-2.55299997</c:v>
                </c:pt>
                <c:pt idx="37">
                  <c:v>-2.06100011</c:v>
                </c:pt>
                <c:pt idx="38">
                  <c:v>-0.257</c:v>
                </c:pt>
                <c:pt idx="39">
                  <c:v>1.58899999</c:v>
                </c:pt>
              </c:numCache>
            </c:numRef>
          </c:val>
          <c:smooth val="0"/>
        </c:ser>
        <c:dLbls>
          <c:showLegendKey val="0"/>
          <c:showVal val="0"/>
          <c:showCatName val="0"/>
          <c:showSerName val="0"/>
          <c:showPercent val="0"/>
          <c:showBubbleSize val="0"/>
        </c:dLbls>
        <c:smooth val="0"/>
        <c:axId val="441275552"/>
        <c:axId val="441277328"/>
      </c:lineChart>
      <c:catAx>
        <c:axId val="44127555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41277328"/>
        <c:crosses val="autoZero"/>
        <c:auto val="1"/>
        <c:lblAlgn val="ctr"/>
        <c:lblOffset val="100"/>
        <c:noMultiLvlLbl val="0"/>
      </c:catAx>
      <c:valAx>
        <c:axId val="441277328"/>
        <c:scaling>
          <c:orientation val="minMax"/>
          <c:min val="-5.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412755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90000</a:t>
            </a:r>
            <a:r>
              <a:rPr lang="en-US" altLang="ja-JP" baseline="0"/>
              <a:t> vivlation</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Sheet1!$B$4:$AO$4</c:f>
              <c:numCache>
                <c:formatCode>General</c:formatCode>
                <c:ptCount val="40"/>
                <c:pt idx="0">
                  <c:v>4.90299988</c:v>
                </c:pt>
                <c:pt idx="1">
                  <c:v>1.80999994</c:v>
                </c:pt>
                <c:pt idx="2">
                  <c:v>-2.77900004</c:v>
                </c:pt>
                <c:pt idx="3">
                  <c:v>-3.99499989</c:v>
                </c:pt>
                <c:pt idx="4">
                  <c:v>-1.31299996</c:v>
                </c:pt>
                <c:pt idx="5">
                  <c:v>2.07500005</c:v>
                </c:pt>
                <c:pt idx="6">
                  <c:v>3.00600004</c:v>
                </c:pt>
                <c:pt idx="7">
                  <c:v>1.09800005</c:v>
                </c:pt>
                <c:pt idx="8">
                  <c:v>-1.36300004</c:v>
                </c:pt>
                <c:pt idx="9">
                  <c:v>-1.92400002</c:v>
                </c:pt>
                <c:pt idx="10">
                  <c:v>-1.13399994</c:v>
                </c:pt>
                <c:pt idx="11">
                  <c:v>0.454</c:v>
                </c:pt>
                <c:pt idx="12">
                  <c:v>1.41299999</c:v>
                </c:pt>
                <c:pt idx="13">
                  <c:v>0.86199999</c:v>
                </c:pt>
                <c:pt idx="14">
                  <c:v>-0.13</c:v>
                </c:pt>
                <c:pt idx="15">
                  <c:v>-0.61799997</c:v>
                </c:pt>
                <c:pt idx="16">
                  <c:v>-0.29899999</c:v>
                </c:pt>
                <c:pt idx="17">
                  <c:v>0.35699999</c:v>
                </c:pt>
                <c:pt idx="18">
                  <c:v>0.64899999</c:v>
                </c:pt>
                <c:pt idx="19">
                  <c:v>0.403</c:v>
                </c:pt>
                <c:pt idx="20">
                  <c:v>-0.17299999</c:v>
                </c:pt>
                <c:pt idx="21">
                  <c:v>-0.25299999</c:v>
                </c:pt>
                <c:pt idx="22">
                  <c:v>0.039</c:v>
                </c:pt>
                <c:pt idx="23">
                  <c:v>0.23800001</c:v>
                </c:pt>
                <c:pt idx="24">
                  <c:v>0.16599999</c:v>
                </c:pt>
                <c:pt idx="25">
                  <c:v>0.204</c:v>
                </c:pt>
                <c:pt idx="26">
                  <c:v>0.049</c:v>
                </c:pt>
                <c:pt idx="27">
                  <c:v>0.065</c:v>
                </c:pt>
                <c:pt idx="28">
                  <c:v>0.13</c:v>
                </c:pt>
                <c:pt idx="29">
                  <c:v>0.207</c:v>
                </c:pt>
                <c:pt idx="30">
                  <c:v>0.105</c:v>
                </c:pt>
                <c:pt idx="31">
                  <c:v>0.164</c:v>
                </c:pt>
                <c:pt idx="32">
                  <c:v>-0.089</c:v>
                </c:pt>
                <c:pt idx="33">
                  <c:v>-0.456</c:v>
                </c:pt>
                <c:pt idx="34">
                  <c:v>-0.53299999</c:v>
                </c:pt>
                <c:pt idx="35">
                  <c:v>-0.59100002</c:v>
                </c:pt>
                <c:pt idx="36">
                  <c:v>0.245</c:v>
                </c:pt>
                <c:pt idx="37">
                  <c:v>1.71899998</c:v>
                </c:pt>
                <c:pt idx="38">
                  <c:v>1.99800003</c:v>
                </c:pt>
                <c:pt idx="39">
                  <c:v>1.32700002</c:v>
                </c:pt>
              </c:numCache>
            </c:numRef>
          </c:val>
          <c:smooth val="0"/>
        </c:ser>
        <c:dLbls>
          <c:showLegendKey val="0"/>
          <c:showVal val="0"/>
          <c:showCatName val="0"/>
          <c:showSerName val="0"/>
          <c:showPercent val="0"/>
          <c:showBubbleSize val="0"/>
        </c:dLbls>
        <c:smooth val="0"/>
        <c:axId val="16896256"/>
        <c:axId val="-28880160"/>
      </c:lineChart>
      <c:catAx>
        <c:axId val="16896256"/>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8880160"/>
        <c:crosses val="autoZero"/>
        <c:auto val="1"/>
        <c:lblAlgn val="ctr"/>
        <c:lblOffset val="100"/>
        <c:noMultiLvlLbl val="0"/>
      </c:catAx>
      <c:valAx>
        <c:axId val="-28880160"/>
        <c:scaling>
          <c:orientation val="minMax"/>
          <c:max val="5.0"/>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896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8601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687951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142791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254752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333282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841441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923222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036821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176016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202374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901E618-0389-4B49-B196-B2D379E0818D}" type="datetimeFigureOut">
              <a:rPr kumimoji="1" lang="ja-JP" altLang="en-US" smtClean="0"/>
              <a:t>2017/8/1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13074754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01E618-0389-4B49-B196-B2D379E0818D}" type="datetimeFigureOut">
              <a:rPr kumimoji="1" lang="ja-JP" altLang="en-US" smtClean="0"/>
              <a:t>2017/8/1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609372-8EEF-1A47-8C60-6D9F120FA74F}" type="slidenum">
              <a:rPr kumimoji="1" lang="ja-JP" altLang="en-US" smtClean="0"/>
              <a:t>‹#›</a:t>
            </a:fld>
            <a:endParaRPr kumimoji="1" lang="ja-JP" altLang="en-US"/>
          </a:p>
        </p:txBody>
      </p:sp>
    </p:spTree>
    <p:extLst>
      <p:ext uri="{BB962C8B-B14F-4D97-AF65-F5344CB8AC3E}">
        <p14:creationId xmlns:p14="http://schemas.microsoft.com/office/powerpoint/2010/main" val="732396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 Id="rId3" Type="http://schemas.openxmlformats.org/officeDocument/2006/relationships/chart" Target="../charts/char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xml"/><Relationship Id="rId3" Type="http://schemas.openxmlformats.org/officeDocument/2006/relationships/chart" Target="../charts/char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 Id="rId3" Type="http://schemas.openxmlformats.org/officeDocument/2006/relationships/chart" Target="../charts/char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t>除雪チーム</a:t>
            </a:r>
            <a:endParaRPr kumimoji="1" lang="ja-JP" altLang="en-US" dirty="0"/>
          </a:p>
        </p:txBody>
      </p:sp>
      <p:sp>
        <p:nvSpPr>
          <p:cNvPr id="3" name="サブタイトル 2"/>
          <p:cNvSpPr>
            <a:spLocks noGrp="1"/>
          </p:cNvSpPr>
          <p:nvPr>
            <p:ph type="subTitle" idx="1"/>
          </p:nvPr>
        </p:nvSpPr>
        <p:spPr/>
        <p:txBody>
          <a:bodyPr/>
          <a:lstStyle/>
          <a:p>
            <a:r>
              <a:rPr kumimoji="1" lang="en-US" altLang="ja-JP" dirty="0" smtClean="0"/>
              <a:t>M5211141 </a:t>
            </a:r>
            <a:r>
              <a:rPr kumimoji="1" lang="ja-JP" altLang="en-US" dirty="0" smtClean="0"/>
              <a:t>羽入達也</a:t>
            </a:r>
            <a:endParaRPr kumimoji="1" lang="en-US" altLang="ja-JP" dirty="0" smtClean="0"/>
          </a:p>
          <a:p>
            <a:r>
              <a:rPr lang="en-US" altLang="ja-JP" dirty="0" smtClean="0"/>
              <a:t>M5211159 </a:t>
            </a:r>
            <a:r>
              <a:rPr lang="ja-JP" altLang="en-US" dirty="0" smtClean="0"/>
              <a:t>佐藤優希</a:t>
            </a:r>
            <a:endParaRPr kumimoji="1" lang="ja-JP" altLang="en-US" dirty="0"/>
          </a:p>
        </p:txBody>
      </p:sp>
    </p:spTree>
    <p:extLst>
      <p:ext uri="{BB962C8B-B14F-4D97-AF65-F5344CB8AC3E}">
        <p14:creationId xmlns:p14="http://schemas.microsoft.com/office/powerpoint/2010/main" val="19455777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a:t>
            </a:r>
            <a:endParaRPr kumimoji="1" lang="ja-JP" altLang="en-US" dirty="0"/>
          </a:p>
        </p:txBody>
      </p:sp>
      <p:graphicFrame>
        <p:nvGraphicFramePr>
          <p:cNvPr id="5" name="グラフ 4"/>
          <p:cNvGraphicFramePr>
            <a:graphicFrameLocks/>
          </p:cNvGraphicFramePr>
          <p:nvPr>
            <p:extLst>
              <p:ext uri="{D42A27DB-BD31-4B8C-83A1-F6EECF244321}">
                <p14:modId xmlns:p14="http://schemas.microsoft.com/office/powerpoint/2010/main" val="556535644"/>
              </p:ext>
            </p:extLst>
          </p:nvPr>
        </p:nvGraphicFramePr>
        <p:xfrm>
          <a:off x="719070" y="1529365"/>
          <a:ext cx="5449909" cy="415021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グラフ 5"/>
          <p:cNvGraphicFramePr>
            <a:graphicFrameLocks/>
          </p:cNvGraphicFramePr>
          <p:nvPr>
            <p:extLst>
              <p:ext uri="{D42A27DB-BD31-4B8C-83A1-F6EECF244321}">
                <p14:modId xmlns:p14="http://schemas.microsoft.com/office/powerpoint/2010/main" val="1403286023"/>
              </p:ext>
            </p:extLst>
          </p:nvPr>
        </p:nvGraphicFramePr>
        <p:xfrm>
          <a:off x="6630474" y="1529366"/>
          <a:ext cx="5346878" cy="415021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37592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a:t>
            </a:r>
            <a:endParaRPr kumimoji="1" lang="ja-JP" altLang="en-US" dirty="0"/>
          </a:p>
        </p:txBody>
      </p:sp>
      <p:graphicFrame>
        <p:nvGraphicFramePr>
          <p:cNvPr id="4" name="グラフ 3"/>
          <p:cNvGraphicFramePr>
            <a:graphicFrameLocks/>
          </p:cNvGraphicFramePr>
          <p:nvPr>
            <p:extLst>
              <p:ext uri="{D42A27DB-BD31-4B8C-83A1-F6EECF244321}">
                <p14:modId xmlns:p14="http://schemas.microsoft.com/office/powerpoint/2010/main" val="1161148290"/>
              </p:ext>
            </p:extLst>
          </p:nvPr>
        </p:nvGraphicFramePr>
        <p:xfrm>
          <a:off x="628918" y="2263462"/>
          <a:ext cx="5334000" cy="35964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グラフ 4"/>
          <p:cNvGraphicFramePr>
            <a:graphicFrameLocks/>
          </p:cNvGraphicFramePr>
          <p:nvPr>
            <p:extLst>
              <p:ext uri="{D42A27DB-BD31-4B8C-83A1-F6EECF244321}">
                <p14:modId xmlns:p14="http://schemas.microsoft.com/office/powerpoint/2010/main" val="1235409741"/>
              </p:ext>
            </p:extLst>
          </p:nvPr>
        </p:nvGraphicFramePr>
        <p:xfrm>
          <a:off x="6588616" y="2263462"/>
          <a:ext cx="5002369" cy="35964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020784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a:t>
            </a:r>
            <a:endParaRPr kumimoji="1" lang="ja-JP" altLang="en-US" dirty="0"/>
          </a:p>
        </p:txBody>
      </p:sp>
      <p:graphicFrame>
        <p:nvGraphicFramePr>
          <p:cNvPr id="4" name="グラフ 3"/>
          <p:cNvGraphicFramePr>
            <a:graphicFrameLocks/>
          </p:cNvGraphicFramePr>
          <p:nvPr>
            <p:extLst>
              <p:ext uri="{D42A27DB-BD31-4B8C-83A1-F6EECF244321}">
                <p14:modId xmlns:p14="http://schemas.microsoft.com/office/powerpoint/2010/main" val="2068090442"/>
              </p:ext>
            </p:extLst>
          </p:nvPr>
        </p:nvGraphicFramePr>
        <p:xfrm>
          <a:off x="576329" y="1993005"/>
          <a:ext cx="6325673" cy="4047186"/>
        </p:xfrm>
        <a:graphic>
          <a:graphicData uri="http://schemas.openxmlformats.org/drawingml/2006/chart">
            <c:chart xmlns:c="http://schemas.openxmlformats.org/drawingml/2006/chart" xmlns:r="http://schemas.openxmlformats.org/officeDocument/2006/relationships" r:id="rId2"/>
          </a:graphicData>
        </a:graphic>
      </p:graphicFrame>
      <p:sp>
        <p:nvSpPr>
          <p:cNvPr id="5" name="正方形/長方形 4"/>
          <p:cNvSpPr/>
          <p:nvPr/>
        </p:nvSpPr>
        <p:spPr>
          <a:xfrm>
            <a:off x="7323785" y="2307344"/>
            <a:ext cx="4434626" cy="2554545"/>
          </a:xfrm>
          <a:prstGeom prst="rect">
            <a:avLst/>
          </a:prstGeom>
        </p:spPr>
        <p:txBody>
          <a:bodyPr wrap="square">
            <a:spAutoFit/>
          </a:bodyPr>
          <a:lstStyle/>
          <a:p>
            <a:r>
              <a:rPr lang="ja-JP" altLang="en-US" sz="3200" dirty="0" smtClean="0"/>
              <a:t>だいたい</a:t>
            </a:r>
            <a:r>
              <a:rPr lang="en-US" altLang="ja-JP" sz="3200" dirty="0" smtClean="0"/>
              <a:t>20kg</a:t>
            </a:r>
            <a:r>
              <a:rPr lang="ja-JP" altLang="en-US" sz="3200" dirty="0"/>
              <a:t>の物体</a:t>
            </a:r>
            <a:r>
              <a:rPr lang="ja-JP" altLang="en-US" sz="3200" dirty="0" smtClean="0"/>
              <a:t>を</a:t>
            </a:r>
            <a:endParaRPr lang="en-US" altLang="ja-JP" sz="3200" dirty="0" smtClean="0"/>
          </a:p>
          <a:p>
            <a:r>
              <a:rPr lang="ja-JP" altLang="en-US" sz="3200" dirty="0" smtClean="0"/>
              <a:t>１０</a:t>
            </a:r>
            <a:r>
              <a:rPr lang="en-US" altLang="ja-JP" sz="3200" dirty="0" smtClean="0"/>
              <a:t>cm</a:t>
            </a:r>
            <a:r>
              <a:rPr lang="ja-JP" altLang="en-US" sz="3200" dirty="0"/>
              <a:t>から落とす衝撃が続いて</a:t>
            </a:r>
            <a:r>
              <a:rPr lang="ja-JP" altLang="en-US" sz="3200" dirty="0" smtClean="0"/>
              <a:t>いく</a:t>
            </a:r>
            <a:endParaRPr lang="en-US" altLang="ja-JP" sz="3200" dirty="0" smtClean="0"/>
          </a:p>
          <a:p>
            <a:r>
              <a:rPr lang="ja-JP" altLang="en-US" sz="3200" dirty="0" smtClean="0"/>
              <a:t>（冬になったら確かめます、、</a:t>
            </a:r>
            <a:endParaRPr lang="ja-JP" altLang="en-US" sz="3200" dirty="0"/>
          </a:p>
        </p:txBody>
      </p:sp>
    </p:spTree>
    <p:extLst>
      <p:ext uri="{BB962C8B-B14F-4D97-AF65-F5344CB8AC3E}">
        <p14:creationId xmlns:p14="http://schemas.microsoft.com/office/powerpoint/2010/main" val="7765546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54110" y="2824990"/>
            <a:ext cx="10515600" cy="1325563"/>
          </a:xfrm>
        </p:spPr>
        <p:txBody>
          <a:bodyPr/>
          <a:lstStyle/>
          <a:p>
            <a:r>
              <a:rPr kumimoji="1" lang="ja-JP" altLang="en-US" dirty="0" smtClean="0"/>
              <a:t>ちょうど</a:t>
            </a:r>
            <a:r>
              <a:rPr kumimoji="1" lang="en-US" altLang="ja-JP" dirty="0" smtClean="0"/>
              <a:t>20kg</a:t>
            </a:r>
            <a:r>
              <a:rPr kumimoji="1" lang="ja-JP" altLang="en-US" dirty="0" smtClean="0"/>
              <a:t>の物体を１０</a:t>
            </a:r>
            <a:r>
              <a:rPr kumimoji="1" lang="en-US" altLang="ja-JP" dirty="0" smtClean="0"/>
              <a:t>cm</a:t>
            </a:r>
            <a:r>
              <a:rPr kumimoji="1" lang="ja-JP" altLang="en-US" dirty="0" smtClean="0"/>
              <a:t>から落とす衝撃が続いていく</a:t>
            </a:r>
            <a:endParaRPr kumimoji="1" lang="ja-JP" altLang="en-US" dirty="0"/>
          </a:p>
        </p:txBody>
      </p:sp>
    </p:spTree>
    <p:extLst>
      <p:ext uri="{BB962C8B-B14F-4D97-AF65-F5344CB8AC3E}">
        <p14:creationId xmlns:p14="http://schemas.microsoft.com/office/powerpoint/2010/main" val="5797731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89626" y="2659752"/>
            <a:ext cx="11169770" cy="1325563"/>
          </a:xfrm>
        </p:spPr>
        <p:txBody>
          <a:bodyPr>
            <a:noAutofit/>
          </a:bodyPr>
          <a:lstStyle/>
          <a:p>
            <a:r>
              <a:rPr kumimoji="1" lang="ja-JP" altLang="en-US" sz="5400" dirty="0" smtClean="0"/>
              <a:t>会津若松市の除雪って、、</a:t>
            </a:r>
            <a:r>
              <a:rPr kumimoji="1" lang="en-US" altLang="ja-JP" sz="5400" dirty="0" smtClean="0"/>
              <a:t/>
            </a:r>
            <a:br>
              <a:rPr kumimoji="1" lang="en-US" altLang="ja-JP" sz="5400" dirty="0" smtClean="0"/>
            </a:br>
            <a:r>
              <a:rPr kumimoji="1" lang="en-US" altLang="ja-JP" sz="5400" dirty="0" smtClean="0"/>
              <a:t/>
            </a:r>
            <a:br>
              <a:rPr kumimoji="1" lang="en-US" altLang="ja-JP" sz="5400" dirty="0" smtClean="0"/>
            </a:br>
            <a:r>
              <a:rPr kumimoji="1" lang="ja-JP" altLang="en-US" sz="6000" dirty="0" smtClean="0">
                <a:solidFill>
                  <a:srgbClr val="FF0000"/>
                </a:solidFill>
              </a:rPr>
              <a:t>もうちょっと頑張って欲しい（切実）</a:t>
            </a:r>
            <a:r>
              <a:rPr kumimoji="1" lang="en-US" altLang="ja-JP" sz="5400" dirty="0" smtClean="0">
                <a:solidFill>
                  <a:srgbClr val="FF0000"/>
                </a:solidFill>
              </a:rPr>
              <a:t/>
            </a:r>
            <a:br>
              <a:rPr kumimoji="1" lang="en-US" altLang="ja-JP" sz="5400" dirty="0" smtClean="0">
                <a:solidFill>
                  <a:srgbClr val="FF0000"/>
                </a:solidFill>
              </a:rPr>
            </a:br>
            <a:r>
              <a:rPr kumimoji="1" lang="ja-JP" altLang="en-US" sz="5400" dirty="0" smtClean="0"/>
              <a:t>と感じたことありません？</a:t>
            </a:r>
            <a:endParaRPr kumimoji="1" lang="ja-JP" altLang="en-US" sz="5400" dirty="0"/>
          </a:p>
        </p:txBody>
      </p:sp>
    </p:spTree>
    <p:extLst>
      <p:ext uri="{BB962C8B-B14F-4D97-AF65-F5344CB8AC3E}">
        <p14:creationId xmlns:p14="http://schemas.microsoft.com/office/powerpoint/2010/main" val="8119371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stretch>
            <a:fillRect/>
          </a:stretch>
        </p:blipFill>
        <p:spPr>
          <a:xfrm>
            <a:off x="1532836" y="0"/>
            <a:ext cx="9144000" cy="6858000"/>
          </a:xfrm>
          <a:prstGeom prst="rect">
            <a:avLst/>
          </a:prstGeom>
        </p:spPr>
      </p:pic>
    </p:spTree>
    <p:extLst>
      <p:ext uri="{BB962C8B-B14F-4D97-AF65-F5344CB8AC3E}">
        <p14:creationId xmlns:p14="http://schemas.microsoft.com/office/powerpoint/2010/main" val="11037270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会津若松市の除雪の問題</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道路の担当者が結構な頻度で変わってしまう</a:t>
            </a:r>
            <a:r>
              <a:rPr lang="en-US" altLang="ja-JP" dirty="0" smtClean="0"/>
              <a:t/>
            </a:r>
            <a:br>
              <a:rPr lang="en-US" altLang="ja-JP" dirty="0" smtClean="0"/>
            </a:br>
            <a:r>
              <a:rPr lang="ja-JP" altLang="en-US" dirty="0" smtClean="0"/>
              <a:t>（除雪作業の会社が倒産して、担当の人が変わった、、</a:t>
            </a:r>
            <a:r>
              <a:rPr lang="en-US" altLang="ja-JP" dirty="0" smtClean="0"/>
              <a:t/>
            </a:r>
            <a:br>
              <a:rPr lang="en-US" altLang="ja-JP" dirty="0" smtClean="0"/>
            </a:br>
            <a:r>
              <a:rPr lang="ja-JP" altLang="en-US" dirty="0" smtClean="0"/>
              <a:t>（高齢の方が多いので病気で担当がいなくなった、、</a:t>
            </a:r>
            <a:endParaRPr lang="en-US" altLang="ja-JP" dirty="0" smtClean="0"/>
          </a:p>
          <a:p>
            <a:endParaRPr kumimoji="1" lang="en-US" altLang="ja-JP" dirty="0"/>
          </a:p>
          <a:p>
            <a:r>
              <a:rPr kumimoji="1" lang="ja-JP" altLang="en-US" dirty="0" smtClean="0"/>
              <a:t>除雪というのは個人の実力よりも経験値が大事</a:t>
            </a:r>
            <a:endParaRPr kumimoji="1" lang="en-US" altLang="ja-JP" dirty="0" smtClean="0"/>
          </a:p>
          <a:p>
            <a:endParaRPr lang="en-US" altLang="ja-JP" dirty="0"/>
          </a:p>
          <a:p>
            <a:r>
              <a:rPr kumimoji="1" lang="ja-JP" altLang="en-US" dirty="0" smtClean="0"/>
              <a:t>除雪の作業だけでは仕事が成り立たない</a:t>
            </a:r>
            <a:endParaRPr kumimoji="1" lang="en-US" altLang="ja-JP" dirty="0" smtClean="0"/>
          </a:p>
          <a:p>
            <a:endParaRPr lang="en-US" altLang="ja-JP" dirty="0"/>
          </a:p>
          <a:p>
            <a:r>
              <a:rPr lang="ja-JP" altLang="en-US" dirty="0" smtClean="0"/>
              <a:t>市役所が除雪の質を判断するには人の目に頼るしかない</a:t>
            </a:r>
            <a:endParaRPr kumimoji="1" lang="en-US" altLang="ja-JP" dirty="0" smtClean="0"/>
          </a:p>
        </p:txBody>
      </p:sp>
    </p:spTree>
    <p:extLst>
      <p:ext uri="{BB962C8B-B14F-4D97-AF65-F5344CB8AC3E}">
        <p14:creationId xmlns:p14="http://schemas.microsoft.com/office/powerpoint/2010/main" val="4907861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stretch>
            <a:fillRect/>
          </a:stretch>
        </p:blipFill>
        <p:spPr>
          <a:xfrm>
            <a:off x="997688" y="0"/>
            <a:ext cx="10196623" cy="6858000"/>
          </a:xfrm>
          <a:prstGeom prst="rect">
            <a:avLst/>
          </a:prstGeom>
        </p:spPr>
      </p:pic>
    </p:spTree>
    <p:extLst>
      <p:ext uri="{BB962C8B-B14F-4D97-AF65-F5344CB8AC3E}">
        <p14:creationId xmlns:p14="http://schemas.microsoft.com/office/powerpoint/2010/main" val="17706025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ビックデータ−＞除雪の評価</a:t>
            </a:r>
            <a:endParaRPr kumimoji="1" lang="ja-JP" altLang="en-US" dirty="0"/>
          </a:p>
        </p:txBody>
      </p:sp>
      <p:pic>
        <p:nvPicPr>
          <p:cNvPr id="5" name="図 4"/>
          <p:cNvPicPr>
            <a:picLocks noChangeAspect="1"/>
          </p:cNvPicPr>
          <p:nvPr/>
        </p:nvPicPr>
        <p:blipFill>
          <a:blip r:embed="rId2"/>
          <a:stretch>
            <a:fillRect/>
          </a:stretch>
        </p:blipFill>
        <p:spPr>
          <a:xfrm>
            <a:off x="310188" y="3267695"/>
            <a:ext cx="3720714" cy="1371320"/>
          </a:xfrm>
          <a:prstGeom prst="rect">
            <a:avLst/>
          </a:prstGeom>
        </p:spPr>
      </p:pic>
      <p:graphicFrame>
        <p:nvGraphicFramePr>
          <p:cNvPr id="6" name="グラフ 5"/>
          <p:cNvGraphicFramePr>
            <a:graphicFrameLocks/>
          </p:cNvGraphicFramePr>
          <p:nvPr>
            <p:extLst>
              <p:ext uri="{D42A27DB-BD31-4B8C-83A1-F6EECF244321}">
                <p14:modId xmlns:p14="http://schemas.microsoft.com/office/powerpoint/2010/main" val="2027056420"/>
              </p:ext>
            </p:extLst>
          </p:nvPr>
        </p:nvGraphicFramePr>
        <p:xfrm>
          <a:off x="6964017" y="1449121"/>
          <a:ext cx="3472069" cy="1898374"/>
        </p:xfrm>
        <a:graphic>
          <a:graphicData uri="http://schemas.openxmlformats.org/drawingml/2006/chart">
            <c:chart xmlns:c="http://schemas.openxmlformats.org/drawingml/2006/chart" xmlns:r="http://schemas.openxmlformats.org/officeDocument/2006/relationships" r:id="rId3"/>
          </a:graphicData>
        </a:graphic>
      </p:graphicFrame>
      <p:sp>
        <p:nvSpPr>
          <p:cNvPr id="7" name="右矢印 6"/>
          <p:cNvSpPr/>
          <p:nvPr/>
        </p:nvSpPr>
        <p:spPr>
          <a:xfrm>
            <a:off x="4396409" y="3221679"/>
            <a:ext cx="1699591" cy="10237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750801" y="2662770"/>
            <a:ext cx="3260036" cy="523220"/>
          </a:xfrm>
          <a:prstGeom prst="rect">
            <a:avLst/>
          </a:prstGeom>
          <a:noFill/>
        </p:spPr>
        <p:txBody>
          <a:bodyPr wrap="square" rtlCol="0">
            <a:spAutoFit/>
          </a:bodyPr>
          <a:lstStyle/>
          <a:p>
            <a:r>
              <a:rPr kumimoji="1" lang="ja-JP" altLang="en-US" sz="2800" dirty="0" smtClean="0"/>
              <a:t>加速度センサ値</a:t>
            </a:r>
            <a:endParaRPr kumimoji="1" lang="ja-JP" altLang="en-US" sz="2800" dirty="0"/>
          </a:p>
        </p:txBody>
      </p:sp>
      <p:sp>
        <p:nvSpPr>
          <p:cNvPr id="10" name="テキスト ボックス 9"/>
          <p:cNvSpPr txBox="1"/>
          <p:nvPr/>
        </p:nvSpPr>
        <p:spPr>
          <a:xfrm>
            <a:off x="2720717" y="5666073"/>
            <a:ext cx="8392041" cy="1077218"/>
          </a:xfrm>
          <a:prstGeom prst="rect">
            <a:avLst/>
          </a:prstGeom>
          <a:noFill/>
        </p:spPr>
        <p:txBody>
          <a:bodyPr wrap="none" rtlCol="0">
            <a:spAutoFit/>
          </a:bodyPr>
          <a:lstStyle/>
          <a:p>
            <a:r>
              <a:rPr kumimoji="1" lang="ja-JP" altLang="en-US" sz="3200" dirty="0" smtClean="0">
                <a:solidFill>
                  <a:srgbClr val="FF0000"/>
                </a:solidFill>
              </a:rPr>
              <a:t>どこの道路がどの程度凸凹しているのか</a:t>
            </a:r>
            <a:endParaRPr kumimoji="1" lang="en-US" altLang="ja-JP" sz="3200" dirty="0" smtClean="0">
              <a:solidFill>
                <a:srgbClr val="FF0000"/>
              </a:solidFill>
            </a:endParaRPr>
          </a:p>
          <a:p>
            <a:r>
              <a:rPr kumimoji="1" lang="ja-JP" altLang="en-US" sz="3200" dirty="0" smtClean="0">
                <a:solidFill>
                  <a:srgbClr val="FF0000"/>
                </a:solidFill>
              </a:rPr>
              <a:t>という定量的な判断ができるのではないか？</a:t>
            </a:r>
            <a:endParaRPr kumimoji="1" lang="ja-JP" altLang="en-US" sz="3200" dirty="0">
              <a:solidFill>
                <a:srgbClr val="FF0000"/>
              </a:solidFill>
            </a:endParaRPr>
          </a:p>
        </p:txBody>
      </p:sp>
      <p:pic>
        <p:nvPicPr>
          <p:cNvPr id="11" name="図 10"/>
          <p:cNvPicPr>
            <a:picLocks noChangeAspect="1"/>
          </p:cNvPicPr>
          <p:nvPr/>
        </p:nvPicPr>
        <p:blipFill>
          <a:blip r:embed="rId4"/>
          <a:stretch>
            <a:fillRect/>
          </a:stretch>
        </p:blipFill>
        <p:spPr>
          <a:xfrm>
            <a:off x="7674988" y="3481721"/>
            <a:ext cx="2050125" cy="2050125"/>
          </a:xfrm>
          <a:prstGeom prst="rect">
            <a:avLst/>
          </a:prstGeom>
        </p:spPr>
      </p:pic>
    </p:spTree>
    <p:extLst>
      <p:ext uri="{BB962C8B-B14F-4D97-AF65-F5344CB8AC3E}">
        <p14:creationId xmlns:p14="http://schemas.microsoft.com/office/powerpoint/2010/main" val="13619912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フーリエ変換を用いた道路診断の仕組み</a:t>
            </a:r>
            <a:endParaRPr kumimoji="1" lang="ja-JP" altLang="en-US" dirty="0"/>
          </a:p>
        </p:txBody>
      </p:sp>
      <p:graphicFrame>
        <p:nvGraphicFramePr>
          <p:cNvPr id="4" name="グラフ 3"/>
          <p:cNvGraphicFramePr>
            <a:graphicFrameLocks/>
          </p:cNvGraphicFramePr>
          <p:nvPr>
            <p:extLst>
              <p:ext uri="{D42A27DB-BD31-4B8C-83A1-F6EECF244321}">
                <p14:modId xmlns:p14="http://schemas.microsoft.com/office/powerpoint/2010/main" val="733603167"/>
              </p:ext>
            </p:extLst>
          </p:nvPr>
        </p:nvGraphicFramePr>
        <p:xfrm>
          <a:off x="1225825" y="2226365"/>
          <a:ext cx="3216965" cy="1958009"/>
        </p:xfrm>
        <a:graphic>
          <a:graphicData uri="http://schemas.openxmlformats.org/drawingml/2006/chart">
            <c:chart xmlns:c="http://schemas.openxmlformats.org/drawingml/2006/chart" xmlns:r="http://schemas.openxmlformats.org/officeDocument/2006/relationships" r:id="rId2"/>
          </a:graphicData>
        </a:graphic>
      </p:graphicFrame>
      <p:sp>
        <p:nvSpPr>
          <p:cNvPr id="5" name="正方形/長方形 4"/>
          <p:cNvSpPr/>
          <p:nvPr/>
        </p:nvSpPr>
        <p:spPr>
          <a:xfrm>
            <a:off x="5198165" y="2226365"/>
            <a:ext cx="1709531" cy="44527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smtClean="0"/>
              <a:t>フーリエ変換</a:t>
            </a:r>
            <a:endParaRPr kumimoji="1" lang="en-US" altLang="ja-JP" sz="2800" dirty="0" smtClean="0"/>
          </a:p>
        </p:txBody>
      </p:sp>
      <p:graphicFrame>
        <p:nvGraphicFramePr>
          <p:cNvPr id="6" name="グラフ 5"/>
          <p:cNvGraphicFramePr>
            <a:graphicFrameLocks/>
          </p:cNvGraphicFramePr>
          <p:nvPr>
            <p:extLst>
              <p:ext uri="{D42A27DB-BD31-4B8C-83A1-F6EECF244321}">
                <p14:modId xmlns:p14="http://schemas.microsoft.com/office/powerpoint/2010/main" val="964810342"/>
              </p:ext>
            </p:extLst>
          </p:nvPr>
        </p:nvGraphicFramePr>
        <p:xfrm>
          <a:off x="1003851" y="4452730"/>
          <a:ext cx="3660912" cy="2146852"/>
        </p:xfrm>
        <a:graphic>
          <a:graphicData uri="http://schemas.openxmlformats.org/drawingml/2006/chart">
            <c:chart xmlns:c="http://schemas.openxmlformats.org/drawingml/2006/chart" xmlns:r="http://schemas.openxmlformats.org/officeDocument/2006/relationships" r:id="rId3"/>
          </a:graphicData>
        </a:graphic>
      </p:graphicFrame>
      <p:sp>
        <p:nvSpPr>
          <p:cNvPr id="7" name="V 字形矢印 6"/>
          <p:cNvSpPr/>
          <p:nvPr/>
        </p:nvSpPr>
        <p:spPr>
          <a:xfrm>
            <a:off x="4664763" y="2820473"/>
            <a:ext cx="3307260" cy="991673"/>
          </a:xfrm>
          <a:prstGeom prst="notched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V 字形矢印 7"/>
          <p:cNvSpPr/>
          <p:nvPr/>
        </p:nvSpPr>
        <p:spPr>
          <a:xfrm>
            <a:off x="4664763" y="5265312"/>
            <a:ext cx="3307260" cy="991673"/>
          </a:xfrm>
          <a:prstGeom prst="notched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8471843" y="3108668"/>
            <a:ext cx="441146" cy="369332"/>
          </a:xfrm>
          <a:prstGeom prst="rect">
            <a:avLst/>
          </a:prstGeom>
          <a:noFill/>
        </p:spPr>
        <p:txBody>
          <a:bodyPr wrap="none" rtlCol="0">
            <a:spAutoFit/>
          </a:bodyPr>
          <a:lstStyle/>
          <a:p>
            <a:r>
              <a:rPr kumimoji="1" lang="en-US" altLang="ja-JP" dirty="0" smtClean="0"/>
              <a:t>40</a:t>
            </a:r>
            <a:endParaRPr kumimoji="1" lang="ja-JP" altLang="en-US" dirty="0"/>
          </a:p>
        </p:txBody>
      </p:sp>
      <p:sp>
        <p:nvSpPr>
          <p:cNvPr id="10" name="テキスト ボックス 9"/>
          <p:cNvSpPr txBox="1"/>
          <p:nvPr/>
        </p:nvSpPr>
        <p:spPr>
          <a:xfrm>
            <a:off x="8471843" y="5761148"/>
            <a:ext cx="825867" cy="369332"/>
          </a:xfrm>
          <a:prstGeom prst="rect">
            <a:avLst/>
          </a:prstGeom>
          <a:noFill/>
        </p:spPr>
        <p:txBody>
          <a:bodyPr wrap="none" rtlCol="0">
            <a:spAutoFit/>
          </a:bodyPr>
          <a:lstStyle/>
          <a:p>
            <a:r>
              <a:rPr kumimoji="1" lang="en-US" altLang="ja-JP" dirty="0" smtClean="0"/>
              <a:t>90000</a:t>
            </a:r>
            <a:endParaRPr kumimoji="1" lang="ja-JP" altLang="en-US" dirty="0"/>
          </a:p>
        </p:txBody>
      </p:sp>
      <p:sp>
        <p:nvSpPr>
          <p:cNvPr id="11" name="テキスト ボックス 10"/>
          <p:cNvSpPr txBox="1"/>
          <p:nvPr/>
        </p:nvSpPr>
        <p:spPr>
          <a:xfrm>
            <a:off x="9749307" y="3142445"/>
            <a:ext cx="2262158" cy="369332"/>
          </a:xfrm>
          <a:prstGeom prst="rect">
            <a:avLst/>
          </a:prstGeom>
          <a:noFill/>
        </p:spPr>
        <p:txBody>
          <a:bodyPr wrap="none" rtlCol="0">
            <a:spAutoFit/>
          </a:bodyPr>
          <a:lstStyle/>
          <a:p>
            <a:r>
              <a:rPr lang="ja-JP" altLang="en-US" dirty="0" smtClean="0"/>
              <a:t>凹凸はほとんどない</a:t>
            </a:r>
            <a:endParaRPr kumimoji="1" lang="ja-JP" altLang="en-US" dirty="0"/>
          </a:p>
        </p:txBody>
      </p:sp>
      <p:sp>
        <p:nvSpPr>
          <p:cNvPr id="12" name="テキスト ボックス 11"/>
          <p:cNvSpPr txBox="1"/>
          <p:nvPr/>
        </p:nvSpPr>
        <p:spPr>
          <a:xfrm>
            <a:off x="9800823" y="5872766"/>
            <a:ext cx="1338828" cy="369332"/>
          </a:xfrm>
          <a:prstGeom prst="rect">
            <a:avLst/>
          </a:prstGeom>
          <a:noFill/>
        </p:spPr>
        <p:txBody>
          <a:bodyPr wrap="none" rtlCol="0">
            <a:spAutoFit/>
          </a:bodyPr>
          <a:lstStyle/>
          <a:p>
            <a:r>
              <a:rPr kumimoji="1" lang="ja-JP" altLang="en-US" dirty="0" smtClean="0"/>
              <a:t>凹凸が多い</a:t>
            </a:r>
            <a:endParaRPr kumimoji="1" lang="ja-JP" altLang="en-US" dirty="0"/>
          </a:p>
        </p:txBody>
      </p:sp>
      <p:sp>
        <p:nvSpPr>
          <p:cNvPr id="13" name="テキスト ボックス 12"/>
          <p:cNvSpPr txBox="1"/>
          <p:nvPr/>
        </p:nvSpPr>
        <p:spPr>
          <a:xfrm>
            <a:off x="8474299" y="2305318"/>
            <a:ext cx="877163" cy="369332"/>
          </a:xfrm>
          <a:prstGeom prst="rect">
            <a:avLst/>
          </a:prstGeom>
          <a:noFill/>
        </p:spPr>
        <p:txBody>
          <a:bodyPr wrap="none" rtlCol="0">
            <a:spAutoFit/>
          </a:bodyPr>
          <a:lstStyle/>
          <a:p>
            <a:r>
              <a:rPr kumimoji="1" lang="ja-JP" altLang="en-US" dirty="0" smtClean="0"/>
              <a:t>測定値</a:t>
            </a:r>
            <a:endParaRPr kumimoji="1" lang="ja-JP" altLang="en-US" dirty="0"/>
          </a:p>
        </p:txBody>
      </p:sp>
    </p:spTree>
    <p:extLst>
      <p:ext uri="{BB962C8B-B14F-4D97-AF65-F5344CB8AC3E}">
        <p14:creationId xmlns:p14="http://schemas.microsoft.com/office/powerpoint/2010/main" val="15854176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a:t>
            </a:r>
            <a:endParaRPr kumimoji="1" lang="ja-JP" altLang="en-US" dirty="0"/>
          </a:p>
        </p:txBody>
      </p:sp>
      <p:sp>
        <p:nvSpPr>
          <p:cNvPr id="3" name="コンテンツ プレースホルダー 2"/>
          <p:cNvSpPr>
            <a:spLocks noGrp="1"/>
          </p:cNvSpPr>
          <p:nvPr>
            <p:ph idx="1"/>
          </p:nvPr>
        </p:nvSpPr>
        <p:spPr/>
        <p:txBody>
          <a:bodyPr/>
          <a:lstStyle/>
          <a:p>
            <a:r>
              <a:rPr lang="ja-JP" altLang="en-US" dirty="0"/>
              <a:t>フーリエ変換とは、</a:t>
            </a:r>
            <a:r>
              <a:rPr lang="ja-JP" altLang="en-US" b="1" dirty="0"/>
              <a:t>ある波形を正弦波のような性質の良くわかっている波形の重ねあわせで表しましょう。</a:t>
            </a:r>
            <a:r>
              <a:rPr lang="ja-JP" altLang="en-US" dirty="0"/>
              <a:t>というもの。</a:t>
            </a:r>
            <a:r>
              <a:rPr lang="ja-JP" altLang="en-US" dirty="0" smtClean="0"/>
              <a:t/>
            </a:r>
            <a:br>
              <a:rPr lang="ja-JP" altLang="en-US" dirty="0" smtClean="0"/>
            </a:br>
            <a:r>
              <a:rPr lang="ja-JP" altLang="en-US" dirty="0" smtClean="0"/>
              <a:t/>
            </a:r>
            <a:br>
              <a:rPr lang="ja-JP" altLang="en-US" dirty="0" smtClean="0"/>
            </a:br>
            <a:r>
              <a:rPr lang="ja-JP" altLang="en-US" dirty="0"/>
              <a:t>そうすると、</a:t>
            </a:r>
            <a:r>
              <a:rPr lang="en-US" altLang="ja-JP" dirty="0"/>
              <a:t>[</a:t>
            </a:r>
            <a:r>
              <a:rPr lang="ja-JP" altLang="en-US" dirty="0"/>
              <a:t>周波数、振幅</a:t>
            </a:r>
            <a:r>
              <a:rPr lang="en-US" altLang="ja-JP" dirty="0"/>
              <a:t>]</a:t>
            </a:r>
            <a:r>
              <a:rPr lang="ja-JP" altLang="en-US" dirty="0"/>
              <a:t>という値の集合（デジタルデータ）で任意の波形を表すことができて、</a:t>
            </a:r>
            <a:r>
              <a:rPr lang="ja-JP" altLang="en-US" b="1" dirty="0"/>
              <a:t>無視して構わないような高周波成分を省略してデータを減らす</a:t>
            </a:r>
            <a:r>
              <a:rPr lang="ja-JP" altLang="en-US" dirty="0"/>
              <a:t>、というようなこともできるし、微分や積分も簡単にできるようになる</a:t>
            </a:r>
            <a:r>
              <a:rPr lang="ja-JP" altLang="en-US" dirty="0" smtClean="0"/>
              <a:t>。</a:t>
            </a:r>
            <a:endParaRPr kumimoji="1" lang="ja-JP" altLang="en-US" dirty="0"/>
          </a:p>
        </p:txBody>
      </p:sp>
      <p:sp>
        <p:nvSpPr>
          <p:cNvPr id="5" name="テキスト ボックス 4"/>
          <p:cNvSpPr txBox="1"/>
          <p:nvPr/>
        </p:nvSpPr>
        <p:spPr>
          <a:xfrm>
            <a:off x="8847786" y="5782614"/>
            <a:ext cx="2492990" cy="369332"/>
          </a:xfrm>
          <a:prstGeom prst="rect">
            <a:avLst/>
          </a:prstGeom>
          <a:noFill/>
        </p:spPr>
        <p:txBody>
          <a:bodyPr wrap="none" rtlCol="0">
            <a:spAutoFit/>
          </a:bodyPr>
          <a:lstStyle/>
          <a:p>
            <a:r>
              <a:rPr kumimoji="1" lang="ja-JP" altLang="en-US" dirty="0" smtClean="0"/>
              <a:t>物理のか</a:t>
            </a:r>
            <a:r>
              <a:rPr lang="ja-JP" altLang="en-US" dirty="0" smtClean="0"/>
              <a:t>ぎしっぽ参照</a:t>
            </a:r>
            <a:endParaRPr kumimoji="1" lang="ja-JP" altLang="en-US" dirty="0"/>
          </a:p>
        </p:txBody>
      </p:sp>
    </p:spTree>
    <p:extLst>
      <p:ext uri="{BB962C8B-B14F-4D97-AF65-F5344CB8AC3E}">
        <p14:creationId xmlns:p14="http://schemas.microsoft.com/office/powerpoint/2010/main" val="7467669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フーリエ変換</a:t>
            </a:r>
            <a:endParaRPr kumimoji="1" lang="ja-JP" altLang="en-US" dirty="0"/>
          </a:p>
        </p:txBody>
      </p:sp>
      <p:pic>
        <p:nvPicPr>
          <p:cNvPr id="4" name="図 3"/>
          <p:cNvPicPr>
            <a:picLocks noChangeAspect="1"/>
          </p:cNvPicPr>
          <p:nvPr/>
        </p:nvPicPr>
        <p:blipFill>
          <a:blip r:embed="rId2"/>
          <a:stretch>
            <a:fillRect/>
          </a:stretch>
        </p:blipFill>
        <p:spPr>
          <a:xfrm>
            <a:off x="1469863" y="1690688"/>
            <a:ext cx="9252273" cy="4330064"/>
          </a:xfrm>
          <a:prstGeom prst="rect">
            <a:avLst/>
          </a:prstGeom>
        </p:spPr>
      </p:pic>
    </p:spTree>
    <p:extLst>
      <p:ext uri="{BB962C8B-B14F-4D97-AF65-F5344CB8AC3E}">
        <p14:creationId xmlns:p14="http://schemas.microsoft.com/office/powerpoint/2010/main" val="1737917129"/>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170</Words>
  <Application>Microsoft Macintosh PowerPoint</Application>
  <PresentationFormat>ワイド画面</PresentationFormat>
  <Paragraphs>42</Paragraphs>
  <Slides>13</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13</vt:i4>
      </vt:variant>
    </vt:vector>
  </HeadingPairs>
  <TitlesOfParts>
    <vt:vector size="17" baseType="lpstr">
      <vt:lpstr>Yu Gothic</vt:lpstr>
      <vt:lpstr>Yu Gothic Light</vt:lpstr>
      <vt:lpstr>Arial</vt:lpstr>
      <vt:lpstr>ホワイト</vt:lpstr>
      <vt:lpstr>除雪チーム</vt:lpstr>
      <vt:lpstr>会津若松市の除雪って、、  もうちょっと頑張って欲しい（切実） と感じたことありません？</vt:lpstr>
      <vt:lpstr>PowerPoint プレゼンテーション</vt:lpstr>
      <vt:lpstr>会津若松市の除雪の問題</vt:lpstr>
      <vt:lpstr>PowerPoint プレゼンテーション</vt:lpstr>
      <vt:lpstr>ビックデータ−＞除雪の評価</vt:lpstr>
      <vt:lpstr>フーリエ変換を用いた道路診断の仕組み</vt:lpstr>
      <vt:lpstr>フーリエ変換</vt:lpstr>
      <vt:lpstr>フーリエ変換</vt:lpstr>
      <vt:lpstr>フーリエ変換</vt:lpstr>
      <vt:lpstr>フーリエ変換</vt:lpstr>
      <vt:lpstr>フーリエ変換</vt:lpstr>
      <vt:lpstr>ちょうど20kgの物体を１０cmから落とす衝撃が続いていく</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除雪チーム</dc:title>
  <dc:creator>羽入達也</dc:creator>
  <cp:lastModifiedBy>羽入達也</cp:lastModifiedBy>
  <cp:revision>15</cp:revision>
  <dcterms:created xsi:type="dcterms:W3CDTF">2017-08-01T02:13:54Z</dcterms:created>
  <dcterms:modified xsi:type="dcterms:W3CDTF">2017-08-01T06:24:29Z</dcterms:modified>
</cp:coreProperties>
</file>

<file path=docProps/thumbnail.jpeg>
</file>